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54" r:id="rId3"/>
    <p:sldMasterId id="2147483866" r:id="rId4"/>
    <p:sldMasterId id="2147483871" r:id="rId5"/>
  </p:sldMasterIdLst>
  <p:notesMasterIdLst>
    <p:notesMasterId r:id="rId26"/>
  </p:notesMasterIdLst>
  <p:handoutMasterIdLst>
    <p:handoutMasterId r:id="rId27"/>
  </p:handoutMasterIdLst>
  <p:sldIdLst>
    <p:sldId id="256" r:id="rId6"/>
    <p:sldId id="331" r:id="rId7"/>
    <p:sldId id="283" r:id="rId8"/>
    <p:sldId id="329" r:id="rId9"/>
    <p:sldId id="330" r:id="rId10"/>
    <p:sldId id="290" r:id="rId11"/>
    <p:sldId id="300" r:id="rId12"/>
    <p:sldId id="309" r:id="rId13"/>
    <p:sldId id="285" r:id="rId14"/>
    <p:sldId id="315" r:id="rId15"/>
    <p:sldId id="327" r:id="rId16"/>
    <p:sldId id="328" r:id="rId17"/>
    <p:sldId id="323" r:id="rId18"/>
    <p:sldId id="286" r:id="rId19"/>
    <p:sldId id="318" r:id="rId20"/>
    <p:sldId id="317" r:id="rId21"/>
    <p:sldId id="324" r:id="rId22"/>
    <p:sldId id="325" r:id="rId23"/>
    <p:sldId id="326" r:id="rId24"/>
    <p:sldId id="291" r:id="rId25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0099FF"/>
    <a:srgbClr val="000000"/>
    <a:srgbClr val="C9D1FB"/>
    <a:srgbClr val="FFFF00"/>
    <a:srgbClr val="9966FF"/>
    <a:srgbClr val="33CC33"/>
    <a:srgbClr val="FF66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72" d="100"/>
          <a:sy n="72" d="100"/>
        </p:scale>
        <p:origin x="-274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101年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0F6FC6">
                      <a:shade val="30000"/>
                      <a:satMod val="115000"/>
                    </a:srgbClr>
                  </a:gs>
                  <a:gs pos="50000">
                    <a:srgbClr val="0F6FC6">
                      <a:shade val="67500"/>
                      <a:satMod val="115000"/>
                    </a:srgbClr>
                  </a:gs>
                  <a:gs pos="100000">
                    <a:srgbClr val="0F6FC6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0F6FC6">
                      <a:shade val="30000"/>
                      <a:satMod val="115000"/>
                    </a:srgbClr>
                  </a:gs>
                  <a:gs pos="50000">
                    <a:srgbClr val="0F6FC6">
                      <a:shade val="67500"/>
                      <a:satMod val="115000"/>
                    </a:srgbClr>
                  </a:gs>
                  <a:gs pos="100000">
                    <a:srgbClr val="0F6FC6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9"/>
            <c:invertIfNegative val="0"/>
            <c:bubble3D val="0"/>
            <c:spPr>
              <a:solidFill>
                <a:srgbClr val="0F6FC6">
                  <a:alpha val="50196"/>
                </a:srgb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2月</c:v>
                </c:pt>
                <c:pt idx="1">
                  <c:v>3月</c:v>
                </c:pt>
                <c:pt idx="2">
                  <c:v>4月</c:v>
                </c:pt>
                <c:pt idx="3">
                  <c:v>5月</c:v>
                </c:pt>
                <c:pt idx="4">
                  <c:v>6月</c:v>
                </c:pt>
                <c:pt idx="5">
                  <c:v>7月</c:v>
                </c:pt>
                <c:pt idx="6">
                  <c:v>8月</c:v>
                </c:pt>
                <c:pt idx="7">
                  <c:v>9月</c:v>
                </c:pt>
                <c:pt idx="8">
                  <c:v>10月</c:v>
                </c:pt>
                <c:pt idx="9">
                  <c:v>11月</c:v>
                </c:pt>
                <c:pt idx="10">
                  <c:v>12月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9</c:v>
                </c:pt>
                <c:pt idx="5">
                  <c:v>11</c:v>
                </c:pt>
                <c:pt idx="6">
                  <c:v>9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102年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2月</c:v>
                </c:pt>
                <c:pt idx="1">
                  <c:v>3月</c:v>
                </c:pt>
                <c:pt idx="2">
                  <c:v>4月</c:v>
                </c:pt>
                <c:pt idx="3">
                  <c:v>5月</c:v>
                </c:pt>
                <c:pt idx="4">
                  <c:v>6月</c:v>
                </c:pt>
                <c:pt idx="5">
                  <c:v>7月</c:v>
                </c:pt>
                <c:pt idx="6">
                  <c:v>8月</c:v>
                </c:pt>
                <c:pt idx="7">
                  <c:v>9月</c:v>
                </c:pt>
                <c:pt idx="8">
                  <c:v>10月</c:v>
                </c:pt>
                <c:pt idx="9">
                  <c:v>11月</c:v>
                </c:pt>
                <c:pt idx="10">
                  <c:v>12月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7</c:v>
                </c:pt>
                <c:pt idx="4">
                  <c:v>8</c:v>
                </c:pt>
                <c:pt idx="5">
                  <c:v>3</c:v>
                </c:pt>
                <c:pt idx="6">
                  <c:v>12</c:v>
                </c:pt>
                <c:pt idx="7">
                  <c:v>1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8096"/>
        <c:axId val="108469632"/>
      </c:barChart>
      <c:catAx>
        <c:axId val="10846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69632"/>
        <c:crosses val="autoZero"/>
        <c:auto val="1"/>
        <c:lblAlgn val="ctr"/>
        <c:lblOffset val="100"/>
        <c:noMultiLvlLbl val="0"/>
      </c:catAx>
      <c:valAx>
        <c:axId val="10846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46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72464805536535E-2"/>
          <c:y val="4.2723617181105698E-2"/>
          <c:w val="0.83345705082319477"/>
          <c:h val="0.78605176720120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自行結伴出遊</c:v>
                </c:pt>
                <c:pt idx="1">
                  <c:v>其他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956608"/>
        <c:axId val="33959296"/>
      </c:barChart>
      <c:catAx>
        <c:axId val="3395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33959296"/>
        <c:crosses val="autoZero"/>
        <c:auto val="1"/>
        <c:lblAlgn val="ctr"/>
        <c:lblOffset val="100"/>
        <c:noMultiLvlLbl val="0"/>
      </c:catAx>
      <c:valAx>
        <c:axId val="3395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5660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9272345502266748"/>
          <c:y val="0.8445299352818546"/>
          <c:w val="0.10424624194703057"/>
          <c:h val="0.14834137483350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87E-2"/>
          <c:y val="0.12143760125746739"/>
          <c:w val="0.93827160493827377"/>
          <c:h val="0.57776285065822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invertIfNegative val="0"/>
          <c:cat>
            <c:strRef>
              <c:f>工作表1!$A$2:$A$9</c:f>
              <c:strCache>
                <c:ptCount val="8"/>
                <c:pt idx="0">
                  <c:v>戲水</c:v>
                </c:pt>
                <c:pt idx="1">
                  <c:v>嬉戲落水</c:v>
                </c:pt>
                <c:pt idx="2">
                  <c:v>跳水</c:v>
                </c:pt>
                <c:pt idx="3">
                  <c:v>牽手踏浪</c:v>
                </c:pt>
                <c:pt idx="4">
                  <c:v>捕撈水中生物</c:v>
                </c:pt>
                <c:pt idx="5">
                  <c:v>撿拾掉落物品</c:v>
                </c:pt>
                <c:pt idx="6">
                  <c:v>涉水</c:v>
                </c:pt>
                <c:pt idx="7">
                  <c:v>溪邊烤肉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26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12160"/>
        <c:axId val="34013952"/>
      </c:barChart>
      <c:catAx>
        <c:axId val="34012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4013952"/>
        <c:crosses val="autoZero"/>
        <c:auto val="1"/>
        <c:lblAlgn val="ctr"/>
        <c:lblOffset val="100"/>
        <c:noMultiLvlLbl val="0"/>
      </c:catAx>
      <c:valAx>
        <c:axId val="3401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012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101年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098765432159E-3"/>
                  <c:y val="-2.015649454752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大專校院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102年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600">
                    <a:solidFill>
                      <a:srgbClr val="FF00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大專校院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540736"/>
        <c:axId val="135543424"/>
      </c:barChart>
      <c:catAx>
        <c:axId val="13554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543424"/>
        <c:crosses val="autoZero"/>
        <c:auto val="1"/>
        <c:lblAlgn val="ctr"/>
        <c:lblOffset val="100"/>
        <c:noMultiLvlLbl val="0"/>
      </c:catAx>
      <c:valAx>
        <c:axId val="1355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54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43084654355109E-2"/>
          <c:y val="2.6066517150464812E-2"/>
          <c:w val="0.9532569153456445"/>
          <c:h val="0.81408116092120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1年級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2年級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dirty="0"/>
                      <a:t>2</a:t>
                    </a:r>
                    <a:r>
                      <a:rPr lang="zh-TW" altLang="en-US" dirty="0"/>
                      <a:t>年級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3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4571505533440077E-3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3年級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3</a:t>
                    </a:r>
                    <a:r>
                      <a:rPr lang="zh-TW" altLang="en-US" sz="2000" dirty="0" smtClean="0"/>
                      <a:t>年級</a:t>
                    </a:r>
                    <a:r>
                      <a:rPr lang="en-US" altLang="zh-TW" sz="2000" dirty="0" smtClean="0"/>
                      <a:t>,3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TW" dirty="0"/>
                      <a:t>3</a:t>
                    </a:r>
                    <a:r>
                      <a:rPr lang="zh-TW" altLang="en-US" dirty="0"/>
                      <a:t>年級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1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4年級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4</a:t>
                    </a:r>
                    <a:r>
                      <a:rPr lang="zh-TW" altLang="en-US" dirty="0" smtClean="0"/>
                      <a:t>年級</a:t>
                    </a:r>
                    <a:r>
                      <a:rPr lang="en-US" altLang="zh-TW" dirty="0" smtClean="0"/>
                      <a:t>, 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5年級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6年級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sz="2000" dirty="0" smtClean="0"/>
                      <a:t>6</a:t>
                    </a:r>
                    <a:r>
                      <a:rPr lang="zh-TW" altLang="en-US" sz="2000" dirty="0" smtClean="0"/>
                      <a:t>年級</a:t>
                    </a:r>
                    <a:r>
                      <a:rPr lang="en-US" altLang="zh-TW" sz="2000" dirty="0" smtClean="0"/>
                      <a:t>,6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國小</c:v>
                </c:pt>
                <c:pt idx="1">
                  <c:v>國中</c:v>
                </c:pt>
                <c:pt idx="2">
                  <c:v>高中職</c:v>
                </c:pt>
                <c:pt idx="3">
                  <c:v>大學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2011904"/>
        <c:axId val="132013440"/>
      </c:barChart>
      <c:catAx>
        <c:axId val="132011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2013440"/>
        <c:crosses val="autoZero"/>
        <c:auto val="1"/>
        <c:lblAlgn val="ctr"/>
        <c:lblOffset val="100"/>
        <c:noMultiLvlLbl val="0"/>
      </c:catAx>
      <c:valAx>
        <c:axId val="132013440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132011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高雄市</c:v>
                </c:pt>
                <c:pt idx="1">
                  <c:v>桃園縣</c:v>
                </c:pt>
                <c:pt idx="2">
                  <c:v>屏東縣</c:v>
                </c:pt>
                <c:pt idx="3">
                  <c:v>苗栗縣</c:v>
                </c:pt>
                <c:pt idx="4">
                  <c:v>基隆市</c:v>
                </c:pt>
                <c:pt idx="5">
                  <c:v>新竹市</c:v>
                </c:pt>
                <c:pt idx="6">
                  <c:v>台中市</c:v>
                </c:pt>
                <c:pt idx="7">
                  <c:v>台南市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26528"/>
        <c:axId val="134332416"/>
      </c:barChart>
      <c:catAx>
        <c:axId val="134326528"/>
        <c:scaling>
          <c:orientation val="minMax"/>
        </c:scaling>
        <c:delete val="0"/>
        <c:axPos val="l"/>
        <c:majorTickMark val="out"/>
        <c:minorTickMark val="none"/>
        <c:tickLblPos val="nextTo"/>
        <c:crossAx val="134332416"/>
        <c:crosses val="autoZero"/>
        <c:auto val="1"/>
        <c:lblAlgn val="ctr"/>
        <c:lblOffset val="100"/>
        <c:noMultiLvlLbl val="0"/>
      </c:catAx>
      <c:valAx>
        <c:axId val="134332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32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dirty="0" smtClean="0"/>
                      <a:t>公立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4</a:t>
                    </a:r>
                    <a:r>
                      <a:rPr lang="zh-TW" altLang="en-US" dirty="0" smtClean="0"/>
                      <a:t>人</a:t>
                    </a:r>
                    <a:r>
                      <a:rPr lang="en-US" altLang="zh-TW" dirty="0" smtClean="0"/>
                      <a:t>/4</a:t>
                    </a:r>
                    <a:r>
                      <a:rPr lang="zh-TW" altLang="en-US" dirty="0" smtClean="0"/>
                      <a:t>校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058472519566038"/>
                  <c:y val="-0.1848346978540846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000" dirty="0"/>
                      <a:t>私立</a:t>
                    </a:r>
                    <a:r>
                      <a:rPr lang="en-US" altLang="zh-TW" sz="2000" dirty="0"/>
                      <a:t>, </a:t>
                    </a:r>
                    <a:r>
                      <a:rPr lang="en-US" altLang="zh-TW" sz="2000" dirty="0" smtClean="0"/>
                      <a:t>12</a:t>
                    </a:r>
                    <a:r>
                      <a:rPr lang="zh-TW" altLang="en-US" sz="2000" dirty="0" smtClean="0"/>
                      <a:t>人</a:t>
                    </a:r>
                    <a:r>
                      <a:rPr lang="en-US" altLang="zh-TW" sz="2000" dirty="0" smtClean="0"/>
                      <a:t>/8</a:t>
                    </a:r>
                    <a:r>
                      <a:rPr lang="zh-TW" altLang="en-US" sz="2000" dirty="0" smtClean="0"/>
                      <a:t>校</a:t>
                    </a:r>
                    <a:endParaRPr lang="en-US" altLang="zh-TW" sz="2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公立</c:v>
                </c:pt>
                <c:pt idx="1">
                  <c:v>私立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15726427222411E-2"/>
          <c:y val="4.2068355788925225E-2"/>
          <c:w val="0.92161064445220353"/>
          <c:h val="0.7133589322401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10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工作表1!$A$2:$A$11</c:f>
              <c:strCache>
                <c:ptCount val="10"/>
                <c:pt idx="0">
                  <c:v>12:00~12:59</c:v>
                </c:pt>
                <c:pt idx="1">
                  <c:v>13:00~13:59</c:v>
                </c:pt>
                <c:pt idx="2">
                  <c:v>14:00~14:59</c:v>
                </c:pt>
                <c:pt idx="3">
                  <c:v>15:00~15:59</c:v>
                </c:pt>
                <c:pt idx="4">
                  <c:v>16:00~16:59</c:v>
                </c:pt>
                <c:pt idx="5">
                  <c:v>17:00~17:59</c:v>
                </c:pt>
                <c:pt idx="6">
                  <c:v>18:00~18:59</c:v>
                </c:pt>
                <c:pt idx="7">
                  <c:v>19:00~19:59</c:v>
                </c:pt>
                <c:pt idx="8">
                  <c:v>20:00~20:59</c:v>
                </c:pt>
                <c:pt idx="9">
                  <c:v>21:00~21:59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3</c:v>
                </c:pt>
                <c:pt idx="1">
                  <c:v>10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</c:v>
                </c:pt>
                <c:pt idx="7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4348160"/>
        <c:axId val="135420160"/>
      </c:barChart>
      <c:catAx>
        <c:axId val="134348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420160"/>
        <c:crosses val="autoZero"/>
        <c:auto val="1"/>
        <c:lblAlgn val="ctr"/>
        <c:lblOffset val="100"/>
        <c:noMultiLvlLbl val="0"/>
      </c:catAx>
      <c:valAx>
        <c:axId val="13542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434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973962213004"/>
          <c:y val="0"/>
          <c:w val="0.76477136652554489"/>
          <c:h val="0.884340089171334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桃園縣</c:v>
                </c:pt>
                <c:pt idx="2">
                  <c:v>台南市</c:v>
                </c:pt>
                <c:pt idx="3">
                  <c:v>新北市</c:v>
                </c:pt>
                <c:pt idx="4">
                  <c:v>雲林縣</c:v>
                </c:pt>
                <c:pt idx="5">
                  <c:v>屏東縣</c:v>
                </c:pt>
                <c:pt idx="6">
                  <c:v>臺東縣</c:v>
                </c:pt>
                <c:pt idx="7">
                  <c:v>基隆市</c:v>
                </c:pt>
                <c:pt idx="8">
                  <c:v>宜蘭縣</c:v>
                </c:pt>
                <c:pt idx="9">
                  <c:v>苗栗縣</c:v>
                </c:pt>
                <c:pt idx="10">
                  <c:v>彰化縣</c:v>
                </c:pt>
                <c:pt idx="11">
                  <c:v>台中市</c:v>
                </c:pt>
                <c:pt idx="12">
                  <c:v>花蓮縣</c:v>
                </c:pt>
                <c:pt idx="13">
                  <c:v>新竹市</c:v>
                </c:pt>
                <c:pt idx="14">
                  <c:v>南投縣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欄1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桃園縣</c:v>
                </c:pt>
                <c:pt idx="2">
                  <c:v>台南市</c:v>
                </c:pt>
                <c:pt idx="3">
                  <c:v>新北市</c:v>
                </c:pt>
                <c:pt idx="4">
                  <c:v>雲林縣</c:v>
                </c:pt>
                <c:pt idx="5">
                  <c:v>屏東縣</c:v>
                </c:pt>
                <c:pt idx="6">
                  <c:v>臺東縣</c:v>
                </c:pt>
                <c:pt idx="7">
                  <c:v>基隆市</c:v>
                </c:pt>
                <c:pt idx="8">
                  <c:v>宜蘭縣</c:v>
                </c:pt>
                <c:pt idx="9">
                  <c:v>苗栗縣</c:v>
                </c:pt>
                <c:pt idx="10">
                  <c:v>彰化縣</c:v>
                </c:pt>
                <c:pt idx="11">
                  <c:v>台中市</c:v>
                </c:pt>
                <c:pt idx="12">
                  <c:v>花蓮縣</c:v>
                </c:pt>
                <c:pt idx="13">
                  <c:v>新竹市</c:v>
                </c:pt>
                <c:pt idx="14">
                  <c:v>南投縣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欄2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桃園縣</c:v>
                </c:pt>
                <c:pt idx="2">
                  <c:v>台南市</c:v>
                </c:pt>
                <c:pt idx="3">
                  <c:v>新北市</c:v>
                </c:pt>
                <c:pt idx="4">
                  <c:v>雲林縣</c:v>
                </c:pt>
                <c:pt idx="5">
                  <c:v>屏東縣</c:v>
                </c:pt>
                <c:pt idx="6">
                  <c:v>臺東縣</c:v>
                </c:pt>
                <c:pt idx="7">
                  <c:v>基隆市</c:v>
                </c:pt>
                <c:pt idx="8">
                  <c:v>宜蘭縣</c:v>
                </c:pt>
                <c:pt idx="9">
                  <c:v>苗栗縣</c:v>
                </c:pt>
                <c:pt idx="10">
                  <c:v>彰化縣</c:v>
                </c:pt>
                <c:pt idx="11">
                  <c:v>台中市</c:v>
                </c:pt>
                <c:pt idx="12">
                  <c:v>花蓮縣</c:v>
                </c:pt>
                <c:pt idx="13">
                  <c:v>新竹市</c:v>
                </c:pt>
                <c:pt idx="14">
                  <c:v>南投縣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53632"/>
        <c:axId val="135663616"/>
      </c:barChart>
      <c:catAx>
        <c:axId val="13565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ea typeface="華康中圓體(P)"/>
              </a:defRPr>
            </a:pPr>
            <a:endParaRPr lang="zh-TW"/>
          </a:p>
        </c:txPr>
        <c:crossAx val="135663616"/>
        <c:crosses val="autoZero"/>
        <c:auto val="1"/>
        <c:lblAlgn val="ctr"/>
        <c:lblOffset val="100"/>
        <c:noMultiLvlLbl val="0"/>
      </c:catAx>
      <c:valAx>
        <c:axId val="1356636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3565363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8198425620006"/>
          <c:y val="1.4568775710447707E-2"/>
          <c:w val="0.83142317546003952"/>
          <c:h val="0.87640420437277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新北市</c:v>
                </c:pt>
                <c:pt idx="2">
                  <c:v>桃園縣</c:v>
                </c:pt>
                <c:pt idx="3">
                  <c:v>臺東縣</c:v>
                </c:pt>
                <c:pt idx="4">
                  <c:v>屏東縣</c:v>
                </c:pt>
                <c:pt idx="5">
                  <c:v>雲林縣</c:v>
                </c:pt>
                <c:pt idx="6">
                  <c:v>臺南市</c:v>
                </c:pt>
                <c:pt idx="7">
                  <c:v>新竹縣</c:v>
                </c:pt>
                <c:pt idx="8">
                  <c:v>宜蘭縣</c:v>
                </c:pt>
                <c:pt idx="9">
                  <c:v>彰化縣</c:v>
                </c:pt>
                <c:pt idx="10">
                  <c:v>南投縣</c:v>
                </c:pt>
                <c:pt idx="11">
                  <c:v>苗栗縣</c:v>
                </c:pt>
                <c:pt idx="12">
                  <c:v>台中市</c:v>
                </c:pt>
                <c:pt idx="13">
                  <c:v>花蓮縣</c:v>
                </c:pt>
                <c:pt idx="14">
                  <c:v>國外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欄1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新北市</c:v>
                </c:pt>
                <c:pt idx="2">
                  <c:v>桃園縣</c:v>
                </c:pt>
                <c:pt idx="3">
                  <c:v>臺東縣</c:v>
                </c:pt>
                <c:pt idx="4">
                  <c:v>屏東縣</c:v>
                </c:pt>
                <c:pt idx="5">
                  <c:v>雲林縣</c:v>
                </c:pt>
                <c:pt idx="6">
                  <c:v>臺南市</c:v>
                </c:pt>
                <c:pt idx="7">
                  <c:v>新竹縣</c:v>
                </c:pt>
                <c:pt idx="8">
                  <c:v>宜蘭縣</c:v>
                </c:pt>
                <c:pt idx="9">
                  <c:v>彰化縣</c:v>
                </c:pt>
                <c:pt idx="10">
                  <c:v>南投縣</c:v>
                </c:pt>
                <c:pt idx="11">
                  <c:v>苗栗縣</c:v>
                </c:pt>
                <c:pt idx="12">
                  <c:v>台中市</c:v>
                </c:pt>
                <c:pt idx="13">
                  <c:v>花蓮縣</c:v>
                </c:pt>
                <c:pt idx="14">
                  <c:v>國外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欄2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高雄市</c:v>
                </c:pt>
                <c:pt idx="1">
                  <c:v>新北市</c:v>
                </c:pt>
                <c:pt idx="2">
                  <c:v>桃園縣</c:v>
                </c:pt>
                <c:pt idx="3">
                  <c:v>臺東縣</c:v>
                </c:pt>
                <c:pt idx="4">
                  <c:v>屏東縣</c:v>
                </c:pt>
                <c:pt idx="5">
                  <c:v>雲林縣</c:v>
                </c:pt>
                <c:pt idx="6">
                  <c:v>臺南市</c:v>
                </c:pt>
                <c:pt idx="7">
                  <c:v>新竹縣</c:v>
                </c:pt>
                <c:pt idx="8">
                  <c:v>宜蘭縣</c:v>
                </c:pt>
                <c:pt idx="9">
                  <c:v>彰化縣</c:v>
                </c:pt>
                <c:pt idx="10">
                  <c:v>南投縣</c:v>
                </c:pt>
                <c:pt idx="11">
                  <c:v>苗栗縣</c:v>
                </c:pt>
                <c:pt idx="12">
                  <c:v>台中市</c:v>
                </c:pt>
                <c:pt idx="13">
                  <c:v>花蓮縣</c:v>
                </c:pt>
                <c:pt idx="14">
                  <c:v>國外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906816"/>
        <c:axId val="135908352"/>
      </c:barChart>
      <c:catAx>
        <c:axId val="13590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5908352"/>
        <c:crosses val="autoZero"/>
        <c:auto val="1"/>
        <c:lblAlgn val="ctr"/>
        <c:lblOffset val="100"/>
        <c:noMultiLvlLbl val="0"/>
      </c:catAx>
      <c:valAx>
        <c:axId val="1359083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3590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dirty="0"/>
                      <a:t>遊樂園</a:t>
                    </a:r>
                    <a:r>
                      <a:rPr lang="en-US" altLang="zh-TW"/>
                      <a:t>, </a:t>
                    </a:r>
                    <a:r>
                      <a:rPr lang="en-US" altLang="zh-TW" smtClean="0"/>
                      <a:t>2</a:t>
                    </a:r>
                    <a:r>
                      <a:rPr lang="zh-TW" altLang="en-US" smtClean="0"/>
                      <a:t>人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zh-TW" altLang="en-US" dirty="0"/>
                      <a:t>海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18</a:t>
                    </a:r>
                    <a:r>
                      <a:rPr lang="zh-TW" altLang="en-US" dirty="0" smtClean="0"/>
                      <a:t>人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zh-TW" altLang="en-US" dirty="0"/>
                      <a:t>湖</a:t>
                    </a:r>
                    <a:r>
                      <a:rPr lang="en-US" altLang="zh-TW" dirty="0" smtClean="0"/>
                      <a:t>,</a:t>
                    </a:r>
                  </a:p>
                  <a:p>
                    <a:r>
                      <a:rPr lang="en-US" altLang="zh-TW" dirty="0" smtClean="0"/>
                      <a:t> 2</a:t>
                    </a:r>
                    <a:r>
                      <a:rPr lang="zh-TW" altLang="en-US" dirty="0" smtClean="0"/>
                      <a:t>人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696574983708377E-2"/>
                  <c:y val="-8.0127218907600523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溝圳</a:t>
                    </a:r>
                    <a:r>
                      <a:rPr lang="en-US" altLang="zh-TW" dirty="0"/>
                      <a:t>, </a:t>
                    </a:r>
                    <a:r>
                      <a:rPr lang="en-US" altLang="zh-TW" dirty="0" smtClean="0"/>
                      <a:t>3</a:t>
                    </a:r>
                    <a:r>
                      <a:rPr lang="zh-TW" altLang="en-US" dirty="0" smtClean="0"/>
                      <a:t>人</a:t>
                    </a:r>
                    <a:endParaRPr lang="zh-TW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zh-TW" altLang="en-US" sz="2400" dirty="0" smtClean="0"/>
                      <a:t>溪</a:t>
                    </a:r>
                    <a:r>
                      <a:rPr lang="zh-TW" altLang="en-US" dirty="0" smtClean="0"/>
                      <a:t>河流</a:t>
                    </a:r>
                    <a:r>
                      <a:rPr lang="en-US" altLang="en-US" dirty="0" smtClean="0"/>
                      <a:t>,</a:t>
                    </a:r>
                    <a:r>
                      <a:rPr lang="en-US" altLang="zh-TW" dirty="0" smtClean="0"/>
                      <a:t>14</a:t>
                    </a:r>
                    <a:r>
                      <a:rPr lang="zh-TW" altLang="en-US" dirty="0" smtClean="0"/>
                      <a:t>人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914305005308401E-2"/>
                  <c:y val="1.863051592197937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游泳池</a:t>
                    </a:r>
                    <a:r>
                      <a:rPr lang="en-US" altLang="zh-TW" dirty="0" smtClean="0"/>
                      <a:t>, 1</a:t>
                    </a:r>
                    <a:r>
                      <a:rPr lang="zh-TW" altLang="en-US" dirty="0" smtClean="0"/>
                      <a:t>人</a:t>
                    </a:r>
                    <a:endParaRPr lang="en-US" altLang="zh-TW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工作表1!$A$2:$A$8</c:f>
              <c:strCache>
                <c:ptCount val="7"/>
                <c:pt idx="0">
                  <c:v>遊樂園</c:v>
                </c:pt>
                <c:pt idx="1">
                  <c:v>海</c:v>
                </c:pt>
                <c:pt idx="2">
                  <c:v>湖</c:v>
                </c:pt>
                <c:pt idx="3">
                  <c:v>溝圳</c:v>
                </c:pt>
                <c:pt idx="4">
                  <c:v>溪河流</c:v>
                </c:pt>
                <c:pt idx="5">
                  <c:v>游泳池</c:v>
                </c:pt>
                <c:pt idx="6">
                  <c:v>其他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2</c:v>
                </c:pt>
                <c:pt idx="1">
                  <c:v>18</c:v>
                </c:pt>
                <c:pt idx="2">
                  <c:v>2</c:v>
                </c:pt>
                <c:pt idx="3">
                  <c:v>3</c:v>
                </c:pt>
                <c:pt idx="4">
                  <c:v>14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297099616234965"/>
          <c:y val="0.25785502521608289"/>
          <c:w val="0.11909482786993944"/>
          <c:h val="0.474520255945549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0.81053</cdr:x>
      <cdr:y>0.83742</cdr:y>
    </cdr:from>
    <cdr:to>
      <cdr:x>0.99157</cdr:x>
      <cdr:y>0.9035</cdr:y>
    </cdr:to>
    <cdr:sp macro="" textlink="">
      <cdr:nvSpPr>
        <cdr:cNvPr id="2" name="文字方塊 5"/>
        <cdr:cNvSpPr txBox="1"/>
      </cdr:nvSpPr>
      <cdr:spPr>
        <a:xfrm xmlns:a="http://schemas.openxmlformats.org/drawingml/2006/main">
          <a:off x="7092280" y="4680520"/>
          <a:ext cx="1584137" cy="369337"/>
        </a:xfrm>
        <a:prstGeom xmlns:a="http://schemas.openxmlformats.org/drawingml/2006/main" prst="rect">
          <a:avLst/>
        </a:prstGeom>
        <a:solidFill xmlns:a="http://schemas.openxmlformats.org/drawingml/2006/main">
          <a:srgbClr val="0F6FC6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r>
            <a:rPr lang="zh-TW" altLang="en-US" dirty="0" smtClean="0">
              <a:solidFill>
                <a:sysClr val="window" lastClr="FFFFFF"/>
              </a:solidFill>
            </a:rPr>
            <a:t>皆高中職學生</a:t>
          </a:r>
          <a:endParaRPr lang="zh-TW" altLang="en-US" dirty="0">
            <a:solidFill>
              <a:sysClr val="window" lastClr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7348-5501-4E61-9B19-00F7D9EF0F82}" type="datetimeFigureOut">
              <a:rPr lang="zh-TW" altLang="en-US" smtClean="0"/>
              <a:pPr/>
              <a:t>2014/5/16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809E-3E88-4D20-8B01-B7E7E52B2C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0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691F2-C59B-4243-B13F-F4D2B1E3EAB1}" type="datetimeFigureOut">
              <a:rPr lang="zh-TW" altLang="en-US" smtClean="0"/>
              <a:pPr/>
              <a:t>2014/5/16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2823-F210-406D-A7A0-CC0DB4C266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47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52823-F210-406D-A7A0-CC0DB4C266B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1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3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1048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3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5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30" y="5638800"/>
            <a:ext cx="6523943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0574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-00332_grey-bar.png"/>
          <p:cNvPicPr>
            <a:picLocks noChangeAspect="1"/>
          </p:cNvPicPr>
          <p:nvPr/>
        </p:nvPicPr>
        <p:blipFill>
          <a:blip r:embed="rId3" cstate="print"/>
          <a:srcRect t="93345"/>
          <a:stretch>
            <a:fillRect/>
          </a:stretch>
        </p:blipFill>
        <p:spPr>
          <a:xfrm>
            <a:off x="0" y="6400801"/>
            <a:ext cx="9144000" cy="45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4" y="832356"/>
            <a:ext cx="699521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3276601"/>
            <a:ext cx="699495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029" y="5638800"/>
            <a:ext cx="6523943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4827" y="4591638"/>
            <a:ext cx="7682119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20813"/>
            <a:ext cx="8032750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33528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30000"/>
                </a:schemeClr>
              </a:gs>
              <a:gs pos="100000">
                <a:schemeClr val="accent5">
                  <a:lumMod val="50000"/>
                </a:schemeClr>
              </a:gs>
            </a:gsLst>
          </a:gradFill>
          <a:ln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prstMaterial="flat">
            <a:bevelT w="0" h="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648200"/>
            <a:ext cx="7690114" cy="107315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4" y="1420814"/>
            <a:ext cx="8375946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lvl="0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按一下以編輯母片文字樣式</a:t>
            </a:r>
          </a:p>
          <a:p>
            <a:pPr marL="460375" lvl="1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第二層</a:t>
            </a:r>
          </a:p>
          <a:p>
            <a:pPr marL="460375" lvl="2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第三層</a:t>
            </a:r>
          </a:p>
          <a:p>
            <a:pPr marL="460375" lvl="3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第四層</a:t>
            </a:r>
          </a:p>
          <a:p>
            <a:pPr marL="460375" lvl="4" indent="-4603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14"/>
              </a:buBlip>
            </a:pPr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1963" indent="-4619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lang="en-US" sz="32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857250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163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8938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81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7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8" r:id="rId2"/>
    <p:sldLayoutId id="2147483869" r:id="rId3"/>
    <p:sldLayoutId id="2147483870" r:id="rId4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ransition>
    <p:fade/>
  </p:transition>
  <p:hf hdr="0" ft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zh-TW" smtClean="0"/>
              <a:t>9/18/2013</a:t>
            </a:r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1916832"/>
            <a:ext cx="792088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zh-TW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1-11</a:t>
            </a:r>
            <a:r>
              <a:rPr lang="zh-TW" altLang="en-US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sz="66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學生溺水事件分析</a:t>
            </a:r>
            <a:endParaRPr lang="zh-TW" altLang="en-US" sz="66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79712" y="4869160"/>
            <a:ext cx="5152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+mj-ea"/>
                <a:ea typeface="+mj-ea"/>
              </a:rPr>
              <a:t>教育部體育署 </a:t>
            </a:r>
            <a:endParaRPr lang="en-US" altLang="zh-TW" sz="32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zh-TW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725144"/>
            <a:ext cx="1475656" cy="1534098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 anchor="ctr">
            <a:normAutofit/>
          </a:bodyPr>
          <a:lstStyle/>
          <a:p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（七）發生學生溺水死亡水域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31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86916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44315"/>
              </p:ext>
            </p:extLst>
          </p:nvPr>
        </p:nvGraphicFramePr>
        <p:xfrm>
          <a:off x="0" y="908720"/>
          <a:ext cx="8964488" cy="603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169"/>
                <a:gridCol w="7112319"/>
              </a:tblGrid>
              <a:tr h="4987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35778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海（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18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1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龍鳳漁港、竹圍漁港、福隆海水浴場（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）、高雄市旗津海邊、西子灣、屏東縣林邊鄉下庄林邊安檢所、烏石港、石梯坪港、南灣、永安漁港、茄萣公園附近海域（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）、新北市貢寮區龍洞地質公園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  <a:endParaRPr kumimoji="0" lang="en-US" altLang="zh-TW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94297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溪河流</a:t>
                      </a:r>
                      <a:endParaRPr lang="en-US" altLang="zh-TW" sz="21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14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1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涼山瀑布、內灣雞油樹下水域、北埔冷泉、新北市三重區中正南路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/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忠孝橋下、大豹溪、桃園縣大漢溪武領橋（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）、台東市太平溪、</a:t>
                      </a:r>
                      <a:r>
                        <a:rPr kumimoji="0" lang="zh-TW" altLang="en-US" sz="21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台中市太平草湖溪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、雲林縣林內鄉七興路觸口附近溪流、彰化芬園貓羅溪（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）、南投鹿谷鄉溪邊、白河鎮莿桐崎野溪</a:t>
                      </a:r>
                    </a:p>
                  </a:txBody>
                  <a:tcPr anchor="ctr"/>
                </a:tc>
              </a:tr>
              <a:tr h="367015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水塘（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人）</a:t>
                      </a:r>
                      <a:endParaRPr lang="zh-TW" altLang="en-US" sz="21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臺東森林公園活水湖、雲林北港社區涼亭水塘</a:t>
                      </a:r>
                      <a:endParaRPr lang="en-US" altLang="zh-TW" sz="21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7015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溝圳 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(3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)</a:t>
                      </a:r>
                      <a:endParaRPr lang="zh-TW" altLang="en-US" sz="21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嘉南大圳、水圳、臺南水溝大排</a:t>
                      </a:r>
                      <a:endParaRPr lang="en-US" altLang="zh-TW" sz="21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8797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遊樂園 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(2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)</a:t>
                      </a:r>
                      <a:endParaRPr lang="zh-TW" altLang="en-US" sz="21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臺</a:t>
                      </a:r>
                      <a:r>
                        <a:rPr kumimoji="0" lang="zh-TW" altLang="en-US" sz="2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東縣關山鎮山水軒渡假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村、柯林湧泉生態園</a:t>
                      </a:r>
                      <a:endParaRPr kumimoji="0" lang="zh-TW" altLang="en-US" sz="2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15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游泳池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(1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越南飯店游泳池</a:t>
                      </a:r>
                      <a:endParaRPr kumimoji="0" lang="en-US" altLang="zh-TW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09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其他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(2</a:t>
                      </a:r>
                      <a:r>
                        <a:rPr lang="zh-TW" altLang="en-US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</a:t>
                      </a:r>
                      <a:r>
                        <a:rPr lang="en-US" altLang="zh-TW" sz="21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工地低窪積水地、高雄市阿蓮區港後里港後路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147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之</a:t>
                      </a:r>
                      <a:r>
                        <a:rPr kumimoji="0" lang="en-US" altLang="zh-TW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2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號漁塭</a:t>
                      </a:r>
                      <a:endParaRPr kumimoji="0" lang="en-US" altLang="zh-TW" sz="2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（八）</a:t>
            </a:r>
            <a:r>
              <a:rPr lang="en-US" altLang="zh-TW" sz="3600" b="1" dirty="0" smtClean="0"/>
              <a:t>97</a:t>
            </a:r>
            <a:r>
              <a:rPr lang="zh-TW" altLang="en-US" sz="3600" b="1" dirty="0"/>
              <a:t>年</a:t>
            </a:r>
            <a:r>
              <a:rPr lang="en-US" altLang="zh-TW" sz="3600" b="1" dirty="0"/>
              <a:t>-102</a:t>
            </a:r>
            <a:r>
              <a:rPr lang="zh-TW" altLang="en-US" sz="3600" b="1" dirty="0" smtClean="0"/>
              <a:t>年</a:t>
            </a:r>
            <a:r>
              <a:rPr lang="en-US" altLang="zh-TW" sz="3600" b="1" dirty="0" smtClean="0"/>
              <a:t>11</a:t>
            </a:r>
            <a:r>
              <a:rPr lang="zh-TW" altLang="en-US" sz="3600" b="1" dirty="0" smtClean="0"/>
              <a:t>月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         重複</a:t>
            </a:r>
            <a:r>
              <a:rPr lang="zh-TW" altLang="en-US" sz="3600" b="1" dirty="0"/>
              <a:t>發生學生溺水死亡意外之水域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323536"/>
              </p:ext>
            </p:extLst>
          </p:nvPr>
        </p:nvGraphicFramePr>
        <p:xfrm>
          <a:off x="395536" y="1484784"/>
          <a:ext cx="8064895" cy="4312509"/>
        </p:xfrm>
        <a:graphic>
          <a:graphicData uri="http://schemas.openxmlformats.org/drawingml/2006/table">
            <a:tbl>
              <a:tblPr/>
              <a:tblGrid>
                <a:gridCol w="1419341"/>
                <a:gridCol w="6645554"/>
              </a:tblGrid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縣市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重複發生溺水死亡意外水域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基隆市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基隆河（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1030889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+mn-ea"/>
                          <a:ea typeface="+mn-ea"/>
                          <a:cs typeface="標楷體"/>
                        </a:rPr>
                        <a:t>新北市</a:t>
                      </a:r>
                      <a:endParaRPr lang="zh-TW" sz="20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烏來山區（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、沙崙海邊（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年）、福隆海水浴場（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年）、大豹溪（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、三峽河（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宜蘭縣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宜蘭河（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、烏石港（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70634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+mn-ea"/>
                          <a:ea typeface="+mn-ea"/>
                          <a:cs typeface="標楷體"/>
                        </a:rPr>
                        <a:t>桃園縣</a:t>
                      </a:r>
                      <a:endParaRPr lang="zh-TW" sz="20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竹圍漁港（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年）、大漢溪（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、石門大圳（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年）、桃園大圳（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、永安漁港（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0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新竹縣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內灣（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6" name="圖片 5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85184"/>
            <a:ext cx="1475656" cy="15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73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4617B"/>
                </a:solidFill>
              </a:rPr>
              <a:t>（八）</a:t>
            </a:r>
            <a:r>
              <a:rPr lang="en-US" altLang="zh-TW" sz="3600" b="1" dirty="0">
                <a:solidFill>
                  <a:srgbClr val="04617B"/>
                </a:solidFill>
              </a:rPr>
              <a:t>97</a:t>
            </a:r>
            <a:r>
              <a:rPr lang="zh-TW" altLang="en-US" sz="3600" b="1" dirty="0">
                <a:solidFill>
                  <a:srgbClr val="04617B"/>
                </a:solidFill>
              </a:rPr>
              <a:t>年</a:t>
            </a:r>
            <a:r>
              <a:rPr lang="en-US" altLang="zh-TW" sz="3600" b="1" dirty="0">
                <a:solidFill>
                  <a:srgbClr val="04617B"/>
                </a:solidFill>
              </a:rPr>
              <a:t>-102</a:t>
            </a:r>
            <a:r>
              <a:rPr lang="zh-TW" altLang="en-US" sz="3600" b="1" dirty="0" smtClean="0">
                <a:solidFill>
                  <a:srgbClr val="04617B"/>
                </a:solidFill>
              </a:rPr>
              <a:t>年</a:t>
            </a:r>
            <a:r>
              <a:rPr lang="en-US" altLang="zh-TW" sz="3600" b="1" dirty="0" smtClean="0">
                <a:solidFill>
                  <a:srgbClr val="04617B"/>
                </a:solidFill>
              </a:rPr>
              <a:t>11</a:t>
            </a:r>
            <a:r>
              <a:rPr lang="zh-TW" altLang="en-US" sz="3600" b="1" dirty="0" smtClean="0">
                <a:solidFill>
                  <a:srgbClr val="04617B"/>
                </a:solidFill>
              </a:rPr>
              <a:t>月</a:t>
            </a:r>
            <a:r>
              <a:rPr lang="en-US" altLang="zh-TW" sz="3600" b="1" dirty="0">
                <a:solidFill>
                  <a:srgbClr val="04617B"/>
                </a:solidFill>
              </a:rPr>
              <a:t/>
            </a:r>
            <a:br>
              <a:rPr lang="en-US" altLang="zh-TW" sz="3600" b="1" dirty="0">
                <a:solidFill>
                  <a:srgbClr val="04617B"/>
                </a:solidFill>
              </a:rPr>
            </a:br>
            <a:r>
              <a:rPr lang="zh-TW" altLang="en-US" sz="3600" b="1" dirty="0">
                <a:solidFill>
                  <a:srgbClr val="04617B"/>
                </a:solidFill>
              </a:rPr>
              <a:t>            重複發生學生溺水死亡意外之水域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326481"/>
              </p:ext>
            </p:extLst>
          </p:nvPr>
        </p:nvGraphicFramePr>
        <p:xfrm>
          <a:off x="467544" y="1484784"/>
          <a:ext cx="7776864" cy="4338013"/>
        </p:xfrm>
        <a:graphic>
          <a:graphicData uri="http://schemas.openxmlformats.org/drawingml/2006/table">
            <a:tbl>
              <a:tblPr/>
              <a:tblGrid>
                <a:gridCol w="1368649"/>
                <a:gridCol w="6408215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縣市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重複發生溺水死亡意外水域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苗栗縣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龍鳳漁港（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臺中市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蝙蝠洞（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、太平草湖溪（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南投縣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日月潭（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75208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臺南市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安平港（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嘉南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大圳（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、白河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高雄市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蚵仔寮海邊（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101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年）、旗津（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+mn-ea"/>
                          <a:ea typeface="+mn-ea"/>
                          <a:cs typeface="標楷體"/>
                        </a:rPr>
                        <a:t>屏東縣</a:t>
                      </a:r>
                      <a:endParaRPr lang="zh-TW" sz="2000" b="1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墾丁水域（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98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99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r>
                        <a:rPr lang="zh-TW" alt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東港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溪（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100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</a:t>
                      </a:r>
                      <a:r>
                        <a:rPr lang="zh-TW" sz="2000" b="1" kern="100" dirty="0" smtClean="0">
                          <a:effectLst/>
                          <a:latin typeface="+mn-ea"/>
                          <a:ea typeface="+mn-ea"/>
                          <a:cs typeface="標楷體"/>
                        </a:rPr>
                        <a:t>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臺東縣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活水湖（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97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、</a:t>
                      </a:r>
                      <a:r>
                        <a:rPr lang="en-US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102</a:t>
                      </a:r>
                      <a:r>
                        <a:rPr lang="zh-TW" sz="2000" b="1" kern="100" dirty="0">
                          <a:effectLst/>
                          <a:latin typeface="+mn-ea"/>
                          <a:ea typeface="+mn-ea"/>
                          <a:cs typeface="標楷體"/>
                        </a:rPr>
                        <a:t>年）</a:t>
                      </a:r>
                      <a:endParaRPr lang="zh-TW" sz="20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1FB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6" name="圖片 5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1020" y="5157192"/>
            <a:ext cx="1342980" cy="13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84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（九）</a:t>
            </a:r>
            <a:r>
              <a:rPr lang="en-US" altLang="zh-TW" sz="4000" dirty="0" smtClean="0"/>
              <a:t>97-101</a:t>
            </a:r>
            <a:r>
              <a:rPr lang="zh-TW" altLang="en-US" sz="4000" dirty="0" smtClean="0"/>
              <a:t>年容易發生溺水水域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118592"/>
              </p:ext>
            </p:extLst>
          </p:nvPr>
        </p:nvGraphicFramePr>
        <p:xfrm>
          <a:off x="457200" y="2144457"/>
          <a:ext cx="8291264" cy="416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6840760"/>
              </a:tblGrid>
              <a:tr h="6789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水域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海</a:t>
                      </a:r>
                      <a:endParaRPr lang="en-US" altLang="zh-TW" sz="22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新北市沙崙海邊（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人）、高雄市蚵仔寮漁港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(5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、    金門縣后湖海灘（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</a:t>
                      </a:r>
                      <a:endParaRPr lang="zh-TW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溪河流</a:t>
                      </a:r>
                      <a:endParaRPr lang="en-US" altLang="zh-TW" sz="2200" dirty="0" smtClean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新北市烏來山區（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人）、新北市大豹溪（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人）、    新北市三峽河（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人）、花蓮縣秀姑巒溪（</a:t>
                      </a:r>
                      <a:r>
                        <a:rPr lang="en-US" altLang="zh-TW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r>
                        <a:rPr lang="zh-TW" alt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人）</a:t>
                      </a:r>
                    </a:p>
                  </a:txBody>
                  <a:tcPr anchor="ctr"/>
                </a:tc>
              </a:tr>
              <a:tr h="1161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溝圳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嘉南大圳（</a:t>
                      </a:r>
                      <a:r>
                        <a:rPr lang="en-US" altLang="zh-TW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220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人）、桃園大</a:t>
                      </a:r>
                      <a:r>
                        <a:rPr kumimoji="0" lang="zh-TW" altLang="en-US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圳（</a:t>
                      </a:r>
                      <a:r>
                        <a:rPr kumimoji="0" lang="en-US" altLang="zh-TW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人）</a:t>
                      </a:r>
                      <a:endParaRPr lang="zh-TW" altLang="en-US" sz="2200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2886"/>
            <a:ext cx="8892480" cy="1012974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（十）</a:t>
            </a:r>
            <a:r>
              <a:rPr lang="zh-TW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以</a:t>
            </a:r>
            <a:r>
              <a:rPr lang="zh-TW" altLang="zh-TW" sz="30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「</a:t>
            </a:r>
            <a:r>
              <a:rPr lang="zh-TW" altLang="en-US" sz="30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事件活動類型</a:t>
            </a:r>
            <a:r>
              <a:rPr lang="zh-TW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」</a:t>
            </a:r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統計</a:t>
            </a:r>
            <a:r>
              <a:rPr lang="en-US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/>
            </a:r>
            <a:br>
              <a:rPr lang="en-US" altLang="zh-TW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</a:br>
            <a:r>
              <a:rPr lang="zh-TW" altLang="en-US" sz="30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                                                        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（</a:t>
            </a:r>
            <a:r>
              <a:rPr lang="en-US" altLang="zh-TW" sz="24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102</a:t>
            </a:r>
            <a:r>
              <a:rPr lang="zh-TW" altLang="en-US" sz="24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TW" sz="24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1</a:t>
            </a:r>
            <a:r>
              <a:rPr lang="zh-TW" altLang="en-US" sz="2400" b="1" dirty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月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至</a:t>
            </a:r>
            <a:r>
              <a:rPr lang="en-US" altLang="zh-TW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11</a:t>
            </a:r>
            <a:r>
              <a:rPr lang="zh-TW" altLang="en-US" sz="24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+mj-ea"/>
              </a:rPr>
              <a:t>月）</a:t>
            </a:r>
            <a:endParaRPr lang="zh-TW" altLang="en-US" sz="2400" b="1" dirty="0">
              <a:ln w="50800"/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583298"/>
              </p:ext>
            </p:extLst>
          </p:nvPr>
        </p:nvGraphicFramePr>
        <p:xfrm>
          <a:off x="395536" y="1412776"/>
          <a:ext cx="8382000" cy="501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579296" cy="1143000"/>
          </a:xfrm>
        </p:spPr>
        <p:txBody>
          <a:bodyPr>
            <a:noAutofit/>
          </a:bodyPr>
          <a:lstStyle/>
          <a:p>
            <a:r>
              <a:rPr lang="zh-TW" altLang="en-US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（十一）</a:t>
            </a:r>
            <a:r>
              <a:rPr lang="zh-TW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</a:t>
            </a:r>
            <a:r>
              <a:rPr lang="zh-TW" altLang="en-US" sz="43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從事水域行為</a:t>
            </a:r>
            <a:r>
              <a:rPr lang="zh-TW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</a:t>
            </a:r>
            <a:r>
              <a:rPr lang="en-US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43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2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（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26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86916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477174"/>
              </p:ext>
            </p:extLst>
          </p:nvPr>
        </p:nvGraphicFramePr>
        <p:xfrm>
          <a:off x="457200" y="1916832"/>
          <a:ext cx="807524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45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765" y="704088"/>
            <a:ext cx="8871723" cy="1143000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（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十二）</a:t>
            </a: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</a:rPr>
              <a:t>以前往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水域之陪同人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（</a:t>
            </a:r>
            <a:r>
              <a:rPr lang="en-US" altLang="zh-TW" sz="2800" b="1" dirty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102</a:t>
            </a:r>
            <a:r>
              <a:rPr lang="zh-TW" altLang="en-US" sz="2800" b="1" dirty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年</a:t>
            </a:r>
            <a:r>
              <a:rPr lang="en-US" altLang="zh-TW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月至</a:t>
            </a:r>
            <a:r>
              <a:rPr lang="en-US" altLang="zh-TW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11</a:t>
            </a:r>
            <a:r>
              <a:rPr lang="zh-TW" altLang="en-US" sz="2800" b="1" dirty="0" smtClean="0">
                <a:ln w="50800"/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月）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02580"/>
              </p:ext>
            </p:extLst>
          </p:nvPr>
        </p:nvGraphicFramePr>
        <p:xfrm>
          <a:off x="539552" y="2060848"/>
          <a:ext cx="7776864" cy="30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604"/>
                <a:gridCol w="3830260"/>
              </a:tblGrid>
              <a:tr h="7097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陪同人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統計至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102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11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18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日止</a:t>
                      </a:r>
                      <a:endParaRPr lang="en-US" altLang="zh-TW" sz="2400" b="0" i="0" u="none" strike="noStrike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7755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親屬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7755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同學</a:t>
                      </a:r>
                      <a:r>
                        <a:rPr lang="en-US" altLang="zh-TW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朋友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31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  <a:tr h="7755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無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</a:t>
                      </a:r>
                      <a:endParaRPr lang="en-US" altLang="zh-TW" sz="2400" b="0" i="0" u="none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48680"/>
            <a:ext cx="1475656" cy="15340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15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二、防溺策略與分工</a:t>
            </a:r>
            <a:r>
              <a:rPr lang="en-US" altLang="zh-TW" sz="3600" b="1" dirty="0" smtClean="0"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zh-TW" altLang="en-US" sz="3600" b="1" dirty="0" smtClean="0"/>
              <a:t>（一）水域安全維護分工圖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88" y="1700807"/>
            <a:ext cx="8424936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64431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來源：內政部兒</a:t>
            </a:r>
            <a:r>
              <a:rPr lang="zh-TW" altLang="en-US" dirty="0"/>
              <a:t>少事件</a:t>
            </a:r>
            <a:r>
              <a:rPr lang="zh-TW" altLang="en-US" dirty="0" smtClean="0"/>
              <a:t>傷害</a:t>
            </a:r>
            <a:r>
              <a:rPr lang="zh-TW" altLang="en-US" dirty="0"/>
              <a:t>專題</a:t>
            </a:r>
            <a:r>
              <a:rPr lang="zh-TW" altLang="en-US" dirty="0" smtClean="0"/>
              <a:t>報告</a:t>
            </a:r>
            <a:r>
              <a:rPr lang="en-US" altLang="zh-TW" dirty="0" smtClean="0"/>
              <a:t>-</a:t>
            </a:r>
            <a:r>
              <a:rPr lang="zh-TW" altLang="en-US" dirty="0" smtClean="0"/>
              <a:t>水域</a:t>
            </a:r>
            <a:r>
              <a:rPr lang="zh-TW" altLang="en-US" dirty="0"/>
              <a:t>安全維護</a:t>
            </a:r>
            <a:r>
              <a:rPr lang="zh-TW" altLang="en-US" dirty="0" smtClean="0"/>
              <a:t>宣導專題報告分工圖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（二）教育部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102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年防溺策略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TW" sz="4000" dirty="0" smtClean="0"/>
              <a:t>1</a:t>
            </a:r>
            <a:r>
              <a:rPr lang="zh-TW" altLang="en-US" sz="4000" dirty="0" smtClean="0"/>
              <a:t>、各類宣導方式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/>
              <a:t>記者會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28</a:t>
            </a:r>
            <a:r>
              <a:rPr lang="zh-TW" altLang="en-US" dirty="0" smtClean="0"/>
              <a:t>日召開水域安全記者會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宣導品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13</a:t>
            </a:r>
            <a:r>
              <a:rPr lang="zh-TW" altLang="en-US" dirty="0" smtClean="0"/>
              <a:t>日寄發水域安全宣導品至各縣市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prstClr val="black"/>
                </a:solidFill>
              </a:rPr>
              <a:t>電台</a:t>
            </a:r>
            <a:r>
              <a:rPr lang="zh-TW" altLang="en-US" b="1" dirty="0">
                <a:solidFill>
                  <a:prstClr val="black"/>
                </a:solidFill>
              </a:rPr>
              <a:t>製</a:t>
            </a:r>
            <a:r>
              <a:rPr lang="zh-TW" altLang="en-US" b="1" dirty="0" smtClean="0">
                <a:solidFill>
                  <a:prstClr val="black"/>
                </a:solidFill>
              </a:rPr>
              <a:t>播節目</a:t>
            </a:r>
            <a:r>
              <a:rPr lang="zh-TW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5</a:t>
            </a:r>
            <a:r>
              <a:rPr lang="zh-TW" altLang="en-US" dirty="0" smtClean="0"/>
              <a:t>日、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23</a:t>
            </a:r>
            <a:r>
              <a:rPr lang="zh-TW" altLang="en-US" dirty="0" smtClean="0"/>
              <a:t>日教育電台製播「水域安全」議題節目播放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家長回條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14</a:t>
            </a:r>
            <a:r>
              <a:rPr lang="zh-TW" altLang="en-US" dirty="0" smtClean="0"/>
              <a:t>日、</a:t>
            </a:r>
            <a:r>
              <a:rPr lang="en-US" altLang="zh-TW" dirty="0" smtClean="0"/>
              <a:t>18</a:t>
            </a:r>
            <a:r>
              <a:rPr lang="zh-TW" altLang="en-US" dirty="0" smtClean="0"/>
              <a:t>日送</a:t>
            </a:r>
            <a:r>
              <a:rPr lang="zh-TW" altLang="en-US" dirty="0"/>
              <a:t>水域安全宣導</a:t>
            </a:r>
            <a:r>
              <a:rPr lang="zh-TW" altLang="en-US" dirty="0" smtClean="0"/>
              <a:t>公告，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/>
              <a:t>    提醒學生及家長重視暑期</a:t>
            </a:r>
            <a:r>
              <a:rPr lang="zh-TW" altLang="en-US" dirty="0"/>
              <a:t>戲水安全問題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/>
              <a:t>水安影片託播：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31</a:t>
            </a:r>
            <a:r>
              <a:rPr lang="zh-TW" altLang="en-US" dirty="0" smtClean="0"/>
              <a:t>日止於</a:t>
            </a:r>
            <a:r>
              <a:rPr lang="en-US" altLang="zh-TW" dirty="0" smtClean="0"/>
              <a:t>5</a:t>
            </a:r>
            <a:r>
              <a:rPr lang="zh-TW" altLang="en-US" dirty="0" smtClean="0"/>
              <a:t>家無線電視台託播</a:t>
            </a:r>
            <a:endParaRPr lang="en-US" altLang="zh-TW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水安影片</a:t>
            </a:r>
            <a:r>
              <a:rPr lang="en-US" altLang="zh-TW" dirty="0" smtClean="0"/>
              <a:t>453</a:t>
            </a:r>
            <a:r>
              <a:rPr lang="zh-TW" altLang="en-US" dirty="0" smtClean="0"/>
              <a:t>次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11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、結合各縣市共同宣導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8"/>
            <a:ext cx="8640960" cy="498383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b="1" dirty="0"/>
              <a:t>水域安全</a:t>
            </a:r>
            <a:r>
              <a:rPr lang="zh-TW" altLang="zh-TW" b="1" dirty="0" smtClean="0"/>
              <a:t>注意事項</a:t>
            </a:r>
            <a:r>
              <a:rPr lang="zh-TW" altLang="en-US" b="1" dirty="0" smtClean="0"/>
              <a:t>：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25</a:t>
            </a:r>
            <a:r>
              <a:rPr lang="zh-TW" altLang="en-US" dirty="0" smtClean="0"/>
              <a:t>日函送</a:t>
            </a:r>
            <a:r>
              <a:rPr lang="zh-TW" altLang="zh-TW" dirty="0" smtClean="0"/>
              <a:t>各直轄市、縣（市）政府及各級學校推動學生水域安全注意事項</a:t>
            </a:r>
            <a:r>
              <a:rPr lang="zh-TW" altLang="en-US" dirty="0" smtClean="0"/>
              <a:t>。</a:t>
            </a:r>
            <a:r>
              <a:rPr lang="zh-TW" altLang="en-US" dirty="0"/>
              <a:t>（</a:t>
            </a:r>
            <a:r>
              <a:rPr lang="zh-TW" altLang="en-US" dirty="0" smtClean="0"/>
              <a:t>請縣市政府由</a:t>
            </a:r>
            <a:r>
              <a:rPr lang="zh-TW" altLang="zh-TW" dirty="0" smtClean="0"/>
              <a:t>秘書長以上層級人員主持召開跨局處會議，研商年度學生水域安全措施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b="1" dirty="0"/>
              <a:t>水域安全</a:t>
            </a:r>
            <a:r>
              <a:rPr lang="zh-TW" altLang="en-US" b="1" dirty="0" smtClean="0"/>
              <a:t>會報：</a:t>
            </a:r>
            <a:r>
              <a:rPr lang="zh-TW" altLang="en-US" dirty="0" smtClean="0"/>
              <a:t>已召開</a:t>
            </a:r>
            <a:r>
              <a:rPr lang="en-US" altLang="zh-TW" dirty="0" smtClean="0"/>
              <a:t>3</a:t>
            </a:r>
            <a:r>
              <a:rPr lang="zh-TW" altLang="en-US" dirty="0" smtClean="0"/>
              <a:t>次</a:t>
            </a:r>
            <a:r>
              <a:rPr lang="zh-TW" altLang="en-US" dirty="0"/>
              <a:t>水域安全</a:t>
            </a:r>
            <a:r>
              <a:rPr lang="zh-TW" altLang="en-US" dirty="0" smtClean="0"/>
              <a:t>會報</a:t>
            </a:r>
            <a:endParaRPr lang="en-US" altLang="zh-TW" dirty="0" smtClean="0"/>
          </a:p>
          <a:p>
            <a:r>
              <a:rPr lang="zh-TW" altLang="en-US" b="1" dirty="0"/>
              <a:t>種子教師培訓</a:t>
            </a:r>
            <a:r>
              <a:rPr lang="zh-TW" altLang="en-US" b="1" dirty="0" smtClean="0"/>
              <a:t>研習：</a:t>
            </a:r>
            <a:r>
              <a:rPr lang="en-US" altLang="zh-TW" dirty="0" smtClean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19</a:t>
            </a:r>
            <a:r>
              <a:rPr lang="zh-TW" altLang="en-US" dirty="0"/>
              <a:t>日辦理水域安全校園宣導種子教師培訓</a:t>
            </a:r>
            <a:r>
              <a:rPr lang="zh-TW" altLang="en-US" dirty="0" smtClean="0"/>
              <a:t>研習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prstClr val="black"/>
                </a:solidFill>
              </a:rPr>
              <a:t>部長信箋：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28</a:t>
            </a:r>
            <a:r>
              <a:rPr lang="zh-TW" altLang="en-US" dirty="0" smtClean="0"/>
              <a:t>日以部長信箋致各直轄市、縣（市）首長   ，加強重視水域安全及水域場所管理，提升學生    與國人水域安全知能。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prstClr val="black"/>
                </a:solidFill>
              </a:rPr>
              <a:t>深水體驗研習：</a:t>
            </a:r>
            <a:r>
              <a:rPr lang="en-US" altLang="zh-TW" dirty="0" smtClean="0">
                <a:solidFill>
                  <a:prstClr val="black"/>
                </a:solidFill>
              </a:rPr>
              <a:t>9</a:t>
            </a:r>
            <a:r>
              <a:rPr lang="zh-TW" altLang="en-US" dirty="0" smtClean="0">
                <a:solidFill>
                  <a:prstClr val="black"/>
                </a:solidFill>
              </a:rPr>
              <a:t>月</a:t>
            </a:r>
            <a:r>
              <a:rPr lang="en-US" altLang="zh-TW" dirty="0" smtClean="0">
                <a:solidFill>
                  <a:prstClr val="black"/>
                </a:solidFill>
              </a:rPr>
              <a:t>11</a:t>
            </a:r>
            <a:r>
              <a:rPr lang="zh-TW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</a:rPr>
              <a:t>17</a:t>
            </a:r>
            <a:r>
              <a:rPr lang="zh-TW" altLang="en-US" dirty="0" smtClean="0">
                <a:solidFill>
                  <a:prstClr val="black"/>
                </a:solidFill>
              </a:rPr>
              <a:t>日分別辦理</a:t>
            </a:r>
            <a:r>
              <a:rPr lang="en-US" altLang="zh-TW" dirty="0" smtClean="0">
                <a:solidFill>
                  <a:prstClr val="black"/>
                </a:solidFill>
              </a:rPr>
              <a:t>2</a:t>
            </a:r>
            <a:r>
              <a:rPr lang="zh-TW" altLang="en-US" dirty="0" smtClean="0">
                <a:solidFill>
                  <a:prstClr val="black"/>
                </a:solidFill>
              </a:rPr>
              <a:t>場深水研習</a:t>
            </a:r>
            <a:endParaRPr lang="en-US" altLang="zh-TW" dirty="0" smtClean="0">
              <a:solidFill>
                <a:prstClr val="black"/>
              </a:solidFill>
            </a:endParaRPr>
          </a:p>
          <a:p>
            <a:r>
              <a:rPr lang="zh-TW" altLang="en-US" b="1" dirty="0" smtClean="0">
                <a:solidFill>
                  <a:prstClr val="black"/>
                </a:solidFill>
              </a:rPr>
              <a:t>個案檢討：</a:t>
            </a:r>
            <a:r>
              <a:rPr lang="en-US" altLang="zh-TW" b="1" dirty="0" smtClean="0">
                <a:solidFill>
                  <a:prstClr val="black"/>
                </a:solidFill>
              </a:rPr>
              <a:t>30</a:t>
            </a:r>
            <a:r>
              <a:rPr lang="zh-TW" altLang="en-US" dirty="0" smtClean="0">
                <a:solidFill>
                  <a:prstClr val="black"/>
                </a:solidFill>
              </a:rPr>
              <a:t>件</a:t>
            </a:r>
            <a:r>
              <a:rPr lang="zh-TW" altLang="en-US" dirty="0">
                <a:solidFill>
                  <a:prstClr val="black"/>
                </a:solidFill>
              </a:rPr>
              <a:t>溺水事件函</a:t>
            </a:r>
            <a:r>
              <a:rPr lang="zh-TW" altLang="en-US" dirty="0" smtClean="0">
                <a:solidFill>
                  <a:prstClr val="black"/>
                </a:solidFill>
              </a:rPr>
              <a:t>請學校</a:t>
            </a:r>
            <a:r>
              <a:rPr lang="zh-TW" altLang="en-US" dirty="0">
                <a:solidFill>
                  <a:prstClr val="black"/>
                </a:solidFill>
              </a:rPr>
              <a:t>填報</a:t>
            </a:r>
            <a:r>
              <a:rPr lang="zh-TW" altLang="zh-TW" dirty="0">
                <a:solidFill>
                  <a:prstClr val="black"/>
                </a:solidFill>
              </a:rPr>
              <a:t>學生</a:t>
            </a:r>
            <a:r>
              <a:rPr lang="zh-TW" altLang="zh-TW" dirty="0" smtClean="0">
                <a:solidFill>
                  <a:prstClr val="black"/>
                </a:solidFill>
              </a:rPr>
              <a:t>溺水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 </a:t>
            </a:r>
            <a:r>
              <a:rPr lang="zh-TW" altLang="zh-TW" dirty="0" smtClean="0">
                <a:solidFill>
                  <a:prstClr val="black"/>
                </a:solidFill>
              </a:rPr>
              <a:t>事件記載</a:t>
            </a:r>
            <a:r>
              <a:rPr lang="zh-TW" altLang="zh-TW" dirty="0">
                <a:solidFill>
                  <a:prstClr val="black"/>
                </a:solidFill>
              </a:rPr>
              <a:t>表</a:t>
            </a:r>
            <a:r>
              <a:rPr lang="zh-TW" altLang="en-US" dirty="0">
                <a:solidFill>
                  <a:prstClr val="black"/>
                </a:solidFill>
              </a:rPr>
              <a:t>，並提出檢討策略。</a:t>
            </a:r>
            <a:endParaRPr lang="en-US" altLang="zh-TW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8460" y="4869160"/>
            <a:ext cx="1475656" cy="1534098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chemeClr val="tx1"/>
                </a:solidFill>
                <a:latin typeface="+mj-ea"/>
              </a:rPr>
              <a:t>一、相關數據分析</a:t>
            </a:r>
            <a:r>
              <a:rPr lang="en-US" altLang="zh-TW" sz="32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一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)101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年與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1-11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月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同期學生發生溺水死亡人數</a:t>
            </a:r>
            <a:endParaRPr lang="zh-TW" altLang="en-US" sz="32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51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pic>
        <p:nvPicPr>
          <p:cNvPr id="8" name="圖片 7" descr="教育部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725144"/>
            <a:ext cx="1475656" cy="153409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2320424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101</a:t>
            </a:r>
            <a:r>
              <a:rPr lang="zh-TW" altLang="en-US" sz="2600" dirty="0" smtClean="0"/>
              <a:t>年</a:t>
            </a:r>
            <a:r>
              <a:rPr lang="en-US" altLang="zh-TW" sz="2600" dirty="0" smtClean="0"/>
              <a:t>11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20</a:t>
            </a:r>
            <a:r>
              <a:rPr lang="zh-TW" altLang="en-US" sz="2600" dirty="0" smtClean="0"/>
              <a:t>日</a:t>
            </a:r>
            <a:r>
              <a:rPr lang="en-US" altLang="zh-TW" sz="2600" dirty="0" smtClean="0"/>
              <a:t>-40</a:t>
            </a:r>
            <a:r>
              <a:rPr lang="zh-TW" altLang="en-US" sz="2600" dirty="0" smtClean="0"/>
              <a:t>人</a:t>
            </a:r>
            <a:endParaRPr lang="en-US" altLang="zh-TW" sz="2600" dirty="0" smtClean="0"/>
          </a:p>
          <a:p>
            <a:r>
              <a:rPr lang="en-US" altLang="zh-TW" sz="2600" dirty="0" smtClean="0"/>
              <a:t>102</a:t>
            </a:r>
            <a:r>
              <a:rPr lang="zh-TW" altLang="en-US" sz="2600" dirty="0" smtClean="0"/>
              <a:t>年</a:t>
            </a:r>
            <a:r>
              <a:rPr lang="en-US" altLang="zh-TW" sz="2600" dirty="0" smtClean="0"/>
              <a:t>11</a:t>
            </a:r>
            <a:r>
              <a:rPr lang="zh-TW" altLang="en-US" sz="2600" dirty="0" smtClean="0"/>
              <a:t>月</a:t>
            </a:r>
            <a:r>
              <a:rPr lang="en-US" altLang="zh-TW" sz="2600" dirty="0" smtClean="0"/>
              <a:t>20</a:t>
            </a:r>
            <a:r>
              <a:rPr lang="zh-TW" altLang="en-US" sz="2600" dirty="0" smtClean="0"/>
              <a:t>日</a:t>
            </a:r>
            <a:r>
              <a:rPr lang="en-US" altLang="zh-TW" sz="2600" dirty="0" smtClean="0"/>
              <a:t>-</a:t>
            </a:r>
            <a:r>
              <a:rPr lang="en-US" altLang="zh-TW" sz="2600" dirty="0" smtClean="0">
                <a:solidFill>
                  <a:srgbClr val="FF0000"/>
                </a:solidFill>
              </a:rPr>
              <a:t>42</a:t>
            </a:r>
            <a:r>
              <a:rPr lang="zh-TW" altLang="en-US" sz="2600" dirty="0" smtClean="0"/>
              <a:t>人</a:t>
            </a:r>
            <a:endParaRPr lang="zh-TW" altLang="en-US" sz="2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>簡報完畢</a:t>
            </a:r>
            <a:r>
              <a:rPr lang="en-US" altLang="zh-TW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/>
            </a:r>
            <a:br>
              <a:rPr lang="en-US" altLang="zh-TW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</a:br>
            <a:r>
              <a:rPr lang="zh-TW" altLang="en-US" sz="4800" b="1" dirty="0" smtClean="0">
                <a:solidFill>
                  <a:schemeClr val="tx1"/>
                </a:solidFill>
                <a:latin typeface="華康中特圓體(P)" pitchFamily="34" charset="-120"/>
                <a:ea typeface="華康中特圓體(P)" pitchFamily="34" charset="-120"/>
              </a:rPr>
              <a:t>敬請討論</a:t>
            </a:r>
            <a:endParaRPr lang="zh-TW" altLang="en-US" sz="4800" b="1" dirty="0">
              <a:solidFill>
                <a:schemeClr val="tx1"/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3" name="圖片 2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7121" y="4631317"/>
            <a:ext cx="1475656" cy="1534098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4" cy="114300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（二）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「學校類型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3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/>
        </p:nvGraphicFramePr>
        <p:xfrm>
          <a:off x="457200" y="1556792"/>
          <a:ext cx="822960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941168"/>
            <a:ext cx="1475656" cy="153409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715404" cy="1143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zh-TW" altLang="en-US" sz="3600" b="1" dirty="0" smtClean="0"/>
              <a:t>以「學生年級別」分析</a:t>
            </a:r>
            <a:r>
              <a:rPr lang="en-US" altLang="zh-TW" sz="3600" b="1" dirty="0" smtClean="0"/>
              <a:t>..</a:t>
            </a:r>
            <a:br>
              <a:rPr lang="en-US" altLang="zh-TW" sz="3600" b="1" dirty="0" smtClean="0"/>
            </a:br>
            <a:r>
              <a:rPr lang="zh-TW" altLang="en-US" sz="3600" b="1" dirty="0" smtClean="0"/>
              <a:t>                                                 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2900" b="1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373764"/>
              </p:ext>
            </p:extLst>
          </p:nvPr>
        </p:nvGraphicFramePr>
        <p:xfrm>
          <a:off x="323528" y="1268760"/>
          <a:ext cx="8064896" cy="535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/>
              <a:t>16</a:t>
            </a:r>
            <a:r>
              <a:rPr lang="zh-TW" altLang="en-US" sz="4000" dirty="0" smtClean="0"/>
              <a:t>名高中職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含特殊教育學生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資料分析                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9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2900" dirty="0"/>
          </a:p>
        </p:txBody>
      </p:sp>
      <p:graphicFrame>
        <p:nvGraphicFramePr>
          <p:cNvPr id="5" name="圖表 4"/>
          <p:cNvGraphicFramePr/>
          <p:nvPr/>
        </p:nvGraphicFramePr>
        <p:xfrm>
          <a:off x="3419872" y="1844824"/>
          <a:ext cx="57241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895227111"/>
              </p:ext>
            </p:extLst>
          </p:nvPr>
        </p:nvGraphicFramePr>
        <p:xfrm>
          <a:off x="12305" y="2132856"/>
          <a:ext cx="3635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940966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（三）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發生時段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（</a:t>
            </a:r>
            <a:r>
              <a:rPr lang="en-US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至</a:t>
            </a:r>
            <a:r>
              <a:rPr lang="en-US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3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555156464"/>
              </p:ext>
            </p:extLst>
          </p:nvPr>
        </p:nvGraphicFramePr>
        <p:xfrm>
          <a:off x="467544" y="1412776"/>
          <a:ext cx="8064896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638711"/>
              </p:ext>
            </p:extLst>
          </p:nvPr>
        </p:nvGraphicFramePr>
        <p:xfrm>
          <a:off x="0" y="980728"/>
          <a:ext cx="875020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796950"/>
          </a:xfrm>
        </p:spPr>
        <p:txBody>
          <a:bodyPr>
            <a:noAutofit/>
          </a:bodyPr>
          <a:lstStyle/>
          <a:p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（四）</a:t>
            </a:r>
            <a:r>
              <a:rPr lang="zh-TW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以「學校</a:t>
            </a:r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所在縣市</a:t>
            </a:r>
            <a:r>
              <a:rPr lang="zh-TW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en-US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</a:br>
            <a:r>
              <a:rPr lang="zh-TW" altLang="en-US" sz="30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                                                          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 ）</a:t>
            </a:r>
            <a:endParaRPr lang="zh-TW" altLang="en-US" sz="26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4149080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79912" y="4293096"/>
            <a:ext cx="32403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100-101</a:t>
            </a:r>
            <a:r>
              <a:rPr lang="zh-TW" altLang="en-US" dirty="0" smtClean="0">
                <a:solidFill>
                  <a:schemeClr val="bg1"/>
                </a:solidFill>
              </a:rPr>
              <a:t>年度皆未發生溺水意外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36096" y="4725144"/>
            <a:ext cx="172819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去年同期為</a:t>
            </a:r>
            <a:r>
              <a:rPr lang="en-US" altLang="zh-TW" dirty="0" smtClean="0">
                <a:solidFill>
                  <a:schemeClr val="bg1"/>
                </a:solidFill>
              </a:rPr>
              <a:t>8</a:t>
            </a:r>
            <a:r>
              <a:rPr lang="zh-TW" altLang="en-US" dirty="0" smtClean="0">
                <a:solidFill>
                  <a:schemeClr val="bg1"/>
                </a:solidFill>
              </a:rPr>
              <a:t>人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（五）</a:t>
            </a:r>
            <a:r>
              <a:rPr lang="zh-TW" altLang="zh-TW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以「</a:t>
            </a:r>
            <a:r>
              <a:rPr lang="zh-TW" altLang="en-US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發生縣市</a:t>
            </a:r>
            <a:r>
              <a:rPr lang="zh-TW" altLang="zh-TW" sz="32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4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月）</a:t>
            </a:r>
            <a:endParaRPr lang="zh-TW" altLang="en-US" sz="2400" dirty="0"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5" name="圖片 4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5013176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39209"/>
              </p:ext>
            </p:extLst>
          </p:nvPr>
        </p:nvGraphicFramePr>
        <p:xfrm>
          <a:off x="323528" y="1412776"/>
          <a:ext cx="8515352" cy="523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195736" y="1484784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越南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664797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zh-TW" altLang="en-US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（六）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以</a:t>
            </a:r>
            <a:r>
              <a:rPr lang="zh-TW" altLang="zh-TW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「</a:t>
            </a:r>
            <a:r>
              <a:rPr lang="zh-TW" altLang="en-US" sz="3600" b="1" dirty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發生場域</a:t>
            </a:r>
            <a:r>
              <a:rPr lang="zh-TW" altLang="zh-TW" sz="36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」統計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zh-TW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102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年</a:t>
            </a:r>
            <a:r>
              <a:rPr lang="en-US" altLang="zh-TW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月至</a:t>
            </a:r>
            <a:r>
              <a:rPr lang="en-US" altLang="zh-TW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11</a:t>
            </a:r>
            <a:r>
              <a:rPr lang="zh-TW" altLang="en-US" sz="2700" b="1" dirty="0" smtClean="0">
                <a:ln w="50800"/>
                <a:solidFill>
                  <a:schemeClr val="tx2">
                    <a:lumMod val="75000"/>
                  </a:schemeClr>
                </a:solidFill>
                <a:latin typeface="+mj-ea"/>
              </a:rPr>
              <a:t>月 ）</a:t>
            </a:r>
            <a:endParaRPr lang="zh-TW" altLang="en-US" sz="2700" b="1" dirty="0">
              <a:ln w="50800"/>
              <a:solidFill>
                <a:schemeClr val="tx2">
                  <a:lumMod val="75000"/>
                </a:schemeClr>
              </a:solidFill>
              <a:latin typeface="+mj-ea"/>
            </a:endParaRPr>
          </a:p>
        </p:txBody>
      </p:sp>
      <p:pic>
        <p:nvPicPr>
          <p:cNvPr id="4" name="圖片 3" descr="教育部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941168"/>
            <a:ext cx="1475656" cy="1534098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9/18/2013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graphicFrame>
        <p:nvGraphicFramePr>
          <p:cNvPr id="8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287723"/>
              </p:ext>
            </p:extLst>
          </p:nvPr>
        </p:nvGraphicFramePr>
        <p:xfrm>
          <a:off x="323528" y="1658144"/>
          <a:ext cx="8507288" cy="519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Light_Blue_Gray_Bar 16x9 Template Segoe_TP10286761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-00353_Cumbre Ejecutiva OEM Latinoamérica">
  <a:themeElements>
    <a:clrScheme name="5-00535_Cumbre Ejecutiva OEM Latinoaméric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16B3D5"/>
      </a:accent1>
      <a:accent2>
        <a:srgbClr val="C4652D"/>
      </a:accent2>
      <a:accent3>
        <a:srgbClr val="13D989"/>
      </a:accent3>
      <a:accent4>
        <a:srgbClr val="FFCC00"/>
      </a:accent4>
      <a:accent5>
        <a:srgbClr val="2868F8"/>
      </a:accent5>
      <a:accent6>
        <a:srgbClr val="A04DA3"/>
      </a:accent6>
      <a:hlink>
        <a:srgbClr val="FFFF00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TS010286761</Template>
  <TotalTime>3783</TotalTime>
  <Words>1260</Words>
  <Application>Microsoft Office PowerPoint</Application>
  <PresentationFormat>如螢幕大小 (4:3)</PresentationFormat>
  <Paragraphs>185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1_Light_Blue_Gray_Bar 16x9 Template Segoe_TP10286761</vt:lpstr>
      <vt:lpstr>White with Courier font for code slides</vt:lpstr>
      <vt:lpstr>5-00353_Cumbre Ejecutiva OEM Latinoamérica</vt:lpstr>
      <vt:lpstr>1_White with Courier font for code slides</vt:lpstr>
      <vt:lpstr>流線</vt:lpstr>
      <vt:lpstr>PowerPoint 簡報</vt:lpstr>
      <vt:lpstr>一、相關數據分析 (一)101年與102年1-11月                      同期學生發生溺水死亡人數</vt:lpstr>
      <vt:lpstr> （二）以「學校類型」統計                                                （102年1月至11月）</vt:lpstr>
      <vt:lpstr>以「學生年級別」分析..                                                  （102年1月至11月）</vt:lpstr>
      <vt:lpstr>16名高中職(含特殊教育學生)資料分析                （102年1月至11月）</vt:lpstr>
      <vt:lpstr>（三）以「發生時段」統計                                         （102年1月至11月）</vt:lpstr>
      <vt:lpstr>（四）以「學校所在縣市」統計                                                           （102年1月至11月 ）</vt:lpstr>
      <vt:lpstr>（五）以「發生縣市」統計（102年1月至11月）</vt:lpstr>
      <vt:lpstr>（六）以「發生場域」統計（102年1月至11月 ）</vt:lpstr>
      <vt:lpstr>（七）發生學生溺水死亡水域（102年1月至11月） </vt:lpstr>
      <vt:lpstr>（八）97年-102年11月             重複發生學生溺水死亡意外之水域</vt:lpstr>
      <vt:lpstr>（八）97年-102年11月             重複發生學生溺水死亡意外之水域</vt:lpstr>
      <vt:lpstr>（九）97-101年容易發生溺水水域</vt:lpstr>
      <vt:lpstr>（十）以「事件活動類型」統計                                                         （102年1月至11月）</vt:lpstr>
      <vt:lpstr>（十一）以「從事水域行為」統計                                                            （102年1月至11月）</vt:lpstr>
      <vt:lpstr>（十二）以前往水域之陪同人                                                           （102年1月至11月）</vt:lpstr>
      <vt:lpstr>二、防溺策略與分工 （一）水域安全維護分工圖</vt:lpstr>
      <vt:lpstr>（二）教育部102年防溺策略 1、各類宣導方式</vt:lpstr>
      <vt:lpstr>2、結合各縣市共同宣導</vt:lpstr>
      <vt:lpstr>簡報完畢 敬請討論</vt:lpstr>
    </vt:vector>
  </TitlesOfParts>
  <Company>NEFUser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NEFUser</dc:creator>
  <cp:lastModifiedBy>Cope</cp:lastModifiedBy>
  <cp:revision>344</cp:revision>
  <cp:lastPrinted>2013-07-05T00:43:08Z</cp:lastPrinted>
  <dcterms:created xsi:type="dcterms:W3CDTF">2011-06-03T09:15:13Z</dcterms:created>
  <dcterms:modified xsi:type="dcterms:W3CDTF">2014-05-16T06:46:07Z</dcterms:modified>
</cp:coreProperties>
</file>